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sldIdLst>
    <p:sldId id="266" r:id="rId2"/>
    <p:sldId id="261" r:id="rId3"/>
    <p:sldId id="285" r:id="rId4"/>
    <p:sldId id="286" r:id="rId5"/>
    <p:sldId id="287" r:id="rId6"/>
    <p:sldId id="288" r:id="rId7"/>
    <p:sldId id="289" r:id="rId8"/>
    <p:sldId id="290" r:id="rId9"/>
    <p:sldId id="258" r:id="rId10"/>
    <p:sldId id="293" r:id="rId11"/>
    <p:sldId id="294" r:id="rId12"/>
    <p:sldId id="302" r:id="rId13"/>
    <p:sldId id="291" r:id="rId14"/>
    <p:sldId id="295" r:id="rId15"/>
    <p:sldId id="296" r:id="rId16"/>
    <p:sldId id="303" r:id="rId17"/>
    <p:sldId id="292" r:id="rId18"/>
    <p:sldId id="297" r:id="rId19"/>
    <p:sldId id="298" r:id="rId20"/>
    <p:sldId id="299" r:id="rId21"/>
    <p:sldId id="301" r:id="rId22"/>
  </p:sldIdLst>
  <p:sldSz cx="9144000" cy="5143500" type="screen16x9"/>
  <p:notesSz cx="6858000" cy="9144000"/>
  <p:embeddedFontLst>
    <p:embeddedFont>
      <p:font typeface="Encode Sans Semi Condensed" panose="020B0604020202020204" charset="0"/>
      <p:regular r:id="rId24"/>
      <p:bold r:id="rId25"/>
    </p:embeddedFont>
    <p:embeddedFont>
      <p:font typeface="Encode Sans Semi Condensed Light" panose="020B0604020202020204" charset="0"/>
      <p:regular r:id="rId26"/>
      <p:bold r:id="rId27"/>
    </p:embeddedFont>
    <p:embeddedFont>
      <p:font typeface="Encode Sans Semi Condensed SemiBold" panose="00000706000000000000"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C5153C-05A6-4E9E-A859-5AC3CD5F9A32}">
  <a:tblStyle styleId="{CCC5153C-05A6-4E9E-A859-5AC3CD5F9A3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89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060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21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41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55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079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63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00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167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70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89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38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7626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7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2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189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386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13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F5876"/>
            </a:gs>
            <a:gs pos="100000">
              <a:srgbClr val="1D1F25"/>
            </a:gs>
          </a:gsLst>
          <a:lin ang="16198662" scaled="0"/>
        </a:gradFill>
        <a:effectLst/>
      </p:bgPr>
    </p:bg>
    <p:spTree>
      <p:nvGrpSpPr>
        <p:cNvPr id="1" name="Shape 18"/>
        <p:cNvGrpSpPr/>
        <p:nvPr/>
      </p:nvGrpSpPr>
      <p:grpSpPr>
        <a:xfrm>
          <a:off x="0" y="0"/>
          <a:ext cx="0" cy="0"/>
          <a:chOff x="0" y="0"/>
          <a:chExt cx="0" cy="0"/>
        </a:xfrm>
      </p:grpSpPr>
      <p:grpSp>
        <p:nvGrpSpPr>
          <p:cNvPr id="19" name="Google Shape;19;p3"/>
          <p:cNvGrpSpPr/>
          <p:nvPr/>
        </p:nvGrpSpPr>
        <p:grpSpPr>
          <a:xfrm rot="-5400000">
            <a:off x="1362062" y="3581043"/>
            <a:ext cx="866125" cy="1369504"/>
            <a:chOff x="-262307" y="2765255"/>
            <a:chExt cx="2504700" cy="1770300"/>
          </a:xfrm>
        </p:grpSpPr>
        <p:sp>
          <p:nvSpPr>
            <p:cNvPr id="20" name="Google Shape;20;p3"/>
            <p:cNvSpPr/>
            <p:nvPr/>
          </p:nvSpPr>
          <p:spPr>
            <a:xfrm rot="-5400000" flipH="1">
              <a:off x="104893" y="2398055"/>
              <a:ext cx="1770300" cy="2504700"/>
            </a:xfrm>
            <a:prstGeom prst="parallelogram">
              <a:avLst>
                <a:gd name="adj" fmla="val 9167"/>
              </a:avLst>
            </a:prstGeom>
            <a:gradFill>
              <a:gsLst>
                <a:gs pos="0">
                  <a:schemeClr val="accent1"/>
                </a:gs>
                <a:gs pos="2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617527" y="4047646"/>
              <a:ext cx="1624800" cy="380700"/>
            </a:xfrm>
            <a:prstGeom prst="rtTriangle">
              <a:avLst/>
            </a:prstGeom>
            <a:gradFill>
              <a:gsLst>
                <a:gs pos="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3"/>
          <p:cNvSpPr/>
          <p:nvPr/>
        </p:nvSpPr>
        <p:spPr>
          <a:xfrm rot="10800000" flipH="1">
            <a:off x="630975" y="0"/>
            <a:ext cx="1472100" cy="43839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0"/>
              </a:spcBef>
              <a:spcAft>
                <a:spcPts val="0"/>
              </a:spcAft>
              <a:buSzPts val="3000"/>
              <a:buNone/>
              <a:defRPr sz="3000">
                <a:solidFill>
                  <a:schemeClr val="accent1"/>
                </a:solidFill>
              </a:defRPr>
            </a:lvl2pPr>
            <a:lvl3pPr lvl="2" rtl="0">
              <a:spcBef>
                <a:spcPts val="0"/>
              </a:spcBef>
              <a:spcAft>
                <a:spcPts val="0"/>
              </a:spcAft>
              <a:buSzPts val="3000"/>
              <a:buNone/>
              <a:defRPr sz="3000">
                <a:solidFill>
                  <a:schemeClr val="accent1"/>
                </a:solidFill>
              </a:defRPr>
            </a:lvl3pPr>
            <a:lvl4pPr lvl="3" rtl="0">
              <a:spcBef>
                <a:spcPts val="0"/>
              </a:spcBef>
              <a:spcAft>
                <a:spcPts val="0"/>
              </a:spcAft>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grpSp>
        <p:nvGrpSpPr>
          <p:cNvPr id="38" name="Google Shape;38;p5"/>
          <p:cNvGrpSpPr/>
          <p:nvPr/>
        </p:nvGrpSpPr>
        <p:grpSpPr>
          <a:xfrm>
            <a:off x="0" y="277661"/>
            <a:ext cx="7817376" cy="1293452"/>
            <a:chOff x="0" y="277661"/>
            <a:chExt cx="7817376" cy="1293452"/>
          </a:xfrm>
        </p:grpSpPr>
        <p:sp>
          <p:nvSpPr>
            <p:cNvPr id="39" name="Google Shape;39;p5"/>
            <p:cNvSpPr/>
            <p:nvPr/>
          </p:nvSpPr>
          <p:spPr>
            <a:xfrm rot="-5400000" flipH="1">
              <a:off x="112050" y="481364"/>
              <a:ext cx="977700" cy="1201800"/>
            </a:xfrm>
            <a:prstGeom prst="parallelogram">
              <a:avLst>
                <a:gd name="adj" fmla="val 10943"/>
              </a:avLst>
            </a:prstGeom>
            <a:gradFill>
              <a:gsLst>
                <a:gs pos="0">
                  <a:schemeClr val="accent1"/>
                </a:gs>
                <a:gs pos="29000">
                  <a:schemeClr val="accent2"/>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rot="10800000">
              <a:off x="278209" y="1169850"/>
              <a:ext cx="927900" cy="2979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5"/>
            <p:cNvGrpSpPr/>
            <p:nvPr/>
          </p:nvGrpSpPr>
          <p:grpSpPr>
            <a:xfrm>
              <a:off x="284659" y="277661"/>
              <a:ext cx="7532717" cy="895903"/>
              <a:chOff x="0" y="266575"/>
              <a:chExt cx="6046490" cy="1687200"/>
            </a:xfrm>
          </p:grpSpPr>
          <p:sp>
            <p:nvSpPr>
              <p:cNvPr id="42" name="Google Shape;42;p5"/>
              <p:cNvSpPr/>
              <p:nvPr/>
            </p:nvSpPr>
            <p:spPr>
              <a:xfrm rot="10800000" flipH="1">
                <a:off x="0" y="266575"/>
                <a:ext cx="5867700" cy="1687200"/>
              </a:xfrm>
              <a:prstGeom prst="rect">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10800000">
                <a:off x="5864390" y="266658"/>
                <a:ext cx="182100" cy="1684500"/>
              </a:xfrm>
              <a:prstGeom prst="triangle">
                <a:avLst>
                  <a:gd name="adj" fmla="val 100000"/>
                </a:avLst>
              </a:prstGeom>
              <a:gradFill>
                <a:gsLst>
                  <a:gs pos="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44;p5"/>
          <p:cNvGrpSpPr/>
          <p:nvPr/>
        </p:nvGrpSpPr>
        <p:grpSpPr>
          <a:xfrm rot="10800000" flipH="1">
            <a:off x="8543953" y="4243733"/>
            <a:ext cx="600055" cy="374899"/>
            <a:chOff x="5211448" y="3165393"/>
            <a:chExt cx="1477967" cy="784800"/>
          </a:xfrm>
        </p:grpSpPr>
        <p:sp>
          <p:nvSpPr>
            <p:cNvPr id="45" name="Google Shape;45;p5"/>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flipH="1">
            <a:off x="8385351" y="4612318"/>
            <a:ext cx="758573" cy="531131"/>
            <a:chOff x="0" y="266575"/>
            <a:chExt cx="7503194" cy="1687200"/>
          </a:xfrm>
        </p:grpSpPr>
        <p:sp>
          <p:nvSpPr>
            <p:cNvPr id="48" name="Google Shape;48;p5"/>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5"/>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1" name="Google Shape;51;p5"/>
          <p:cNvSpPr txBox="1">
            <a:spLocks noGrp="1"/>
          </p:cNvSpPr>
          <p:nvPr>
            <p:ph type="body" idx="1"/>
          </p:nvPr>
        </p:nvSpPr>
        <p:spPr>
          <a:xfrm>
            <a:off x="1206100" y="1706200"/>
            <a:ext cx="7026900" cy="3064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2" name="Google Shape;52;p5"/>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grpSp>
        <p:nvGrpSpPr>
          <p:cNvPr id="109" name="Google Shape;109;p10"/>
          <p:cNvGrpSpPr/>
          <p:nvPr/>
        </p:nvGrpSpPr>
        <p:grpSpPr>
          <a:xfrm rot="10800000" flipH="1">
            <a:off x="8543953" y="4243733"/>
            <a:ext cx="600055" cy="374899"/>
            <a:chOff x="5211448" y="3165393"/>
            <a:chExt cx="1477967" cy="784800"/>
          </a:xfrm>
        </p:grpSpPr>
        <p:sp>
          <p:nvSpPr>
            <p:cNvPr id="110" name="Google Shape;110;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0"/>
          <p:cNvGrpSpPr/>
          <p:nvPr/>
        </p:nvGrpSpPr>
        <p:grpSpPr>
          <a:xfrm flipH="1">
            <a:off x="8385351" y="4612318"/>
            <a:ext cx="758573" cy="531131"/>
            <a:chOff x="0" y="266575"/>
            <a:chExt cx="7503194" cy="1687200"/>
          </a:xfrm>
        </p:grpSpPr>
        <p:sp>
          <p:nvSpPr>
            <p:cNvPr id="113" name="Google Shape;113;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10"/>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6" name="Google Shape;116;p10"/>
          <p:cNvGrpSpPr/>
          <p:nvPr/>
        </p:nvGrpSpPr>
        <p:grpSpPr>
          <a:xfrm flipH="1">
            <a:off x="1" y="524824"/>
            <a:ext cx="600055" cy="374899"/>
            <a:chOff x="5211448" y="3165393"/>
            <a:chExt cx="1477967" cy="784800"/>
          </a:xfrm>
        </p:grpSpPr>
        <p:sp>
          <p:nvSpPr>
            <p:cNvPr id="117" name="Google Shape;117;p10"/>
            <p:cNvSpPr/>
            <p:nvPr/>
          </p:nvSpPr>
          <p:spPr>
            <a:xfrm rot="-5400000" flipH="1">
              <a:off x="5558565" y="2819343"/>
              <a:ext cx="784800" cy="1476900"/>
            </a:xfrm>
            <a:prstGeom prst="triangle">
              <a:avLst>
                <a:gd name="adj" fmla="val 50000"/>
              </a:avLst>
            </a:prstGeom>
            <a:gradFill>
              <a:gsLst>
                <a:gs pos="0">
                  <a:schemeClr val="accent1"/>
                </a:gs>
                <a:gs pos="100000">
                  <a:schemeClr val="accent2"/>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rot="10800000" flipH="1">
              <a:off x="5211448" y="3169975"/>
              <a:ext cx="1477800" cy="389700"/>
            </a:xfrm>
            <a:prstGeom prst="rtTriangle">
              <a:avLst/>
            </a:prstGeom>
            <a:gradFill>
              <a:gsLst>
                <a:gs pos="0">
                  <a:schemeClr val="accent1"/>
                </a:gs>
                <a:gs pos="47000">
                  <a:schemeClr val="accent1"/>
                </a:gs>
                <a:gs pos="100000">
                  <a:schemeClr val="accent2"/>
                </a:gs>
              </a:gsLst>
              <a:lin ang="59999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0"/>
          <p:cNvGrpSpPr/>
          <p:nvPr/>
        </p:nvGrpSpPr>
        <p:grpSpPr>
          <a:xfrm rot="10800000" flipH="1">
            <a:off x="84" y="8"/>
            <a:ext cx="758573" cy="531131"/>
            <a:chOff x="0" y="266575"/>
            <a:chExt cx="7503194" cy="1687200"/>
          </a:xfrm>
        </p:grpSpPr>
        <p:sp>
          <p:nvSpPr>
            <p:cNvPr id="120" name="Google Shape;120;p10"/>
            <p:cNvSpPr/>
            <p:nvPr/>
          </p:nvSpPr>
          <p:spPr>
            <a:xfrm rot="10800000" flipH="1">
              <a:off x="0" y="266575"/>
              <a:ext cx="5867700" cy="1687200"/>
            </a:xfrm>
            <a:prstGeom prst="rect">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rot="10800000">
              <a:off x="5808794" y="266660"/>
              <a:ext cx="1694400" cy="1684500"/>
            </a:xfrm>
            <a:prstGeom prst="triangle">
              <a:avLst>
                <a:gd name="adj" fmla="val 100000"/>
              </a:avLst>
            </a:prstGeom>
            <a:gradFill>
              <a:gsLst>
                <a:gs pos="0">
                  <a:schemeClr val="accent1"/>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00" y="277650"/>
            <a:ext cx="6840600" cy="895800"/>
          </a:xfrm>
          <a:prstGeom prst="rect">
            <a:avLst/>
          </a:prstGeom>
          <a:noFill/>
          <a:ln>
            <a:noFill/>
          </a:ln>
          <a:effectLst>
            <a:outerShdw blurRad="28575" dist="9525" dir="5400000" algn="bl" rotWithShape="0">
              <a:schemeClr val="dk1">
                <a:alpha val="15000"/>
              </a:schemeClr>
            </a:outerShdw>
          </a:effectLst>
        </p:spPr>
        <p:txBody>
          <a:bodyPr spcFirstLastPara="1" wrap="square" lIns="0" tIns="0" rIns="0" bIns="0" anchor="ctr" anchorCtr="0">
            <a:noAutofit/>
          </a:bodyPr>
          <a:lstStyle>
            <a:lvl1pPr lvl="0">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1pPr>
            <a:lvl2pPr lvl="1">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2pPr>
            <a:lvl3pPr lvl="2">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3pPr>
            <a:lvl4pPr lvl="3">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4pPr>
            <a:lvl5pPr lvl="4">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5pPr>
            <a:lvl6pPr lvl="5">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6pPr>
            <a:lvl7pPr lvl="6">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7pPr>
            <a:lvl8pPr lvl="7">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8pPr>
            <a:lvl9pPr lvl="8">
              <a:lnSpc>
                <a:spcPct val="90000"/>
              </a:lnSpc>
              <a:spcBef>
                <a:spcPts val="0"/>
              </a:spcBef>
              <a:spcAft>
                <a:spcPts val="0"/>
              </a:spcAft>
              <a:buClr>
                <a:schemeClr val="lt1"/>
              </a:buClr>
              <a:buSzPts val="3200"/>
              <a:buFont typeface="Encode Sans Semi Condensed SemiBold"/>
              <a:buNone/>
              <a:defRPr sz="3200">
                <a:solidFill>
                  <a:schemeClr val="lt1"/>
                </a:solidFill>
                <a:latin typeface="Encode Sans Semi Condensed SemiBold"/>
                <a:ea typeface="Encode Sans Semi Condensed SemiBold"/>
                <a:cs typeface="Encode Sans Semi Condensed SemiBold"/>
                <a:sym typeface="Encode Sans Semi Condensed SemiBold"/>
              </a:defRPr>
            </a:lvl9pPr>
          </a:lstStyle>
          <a:p>
            <a:endParaRPr/>
          </a:p>
        </p:txBody>
      </p:sp>
      <p:sp>
        <p:nvSpPr>
          <p:cNvPr id="7" name="Google Shape;7;p1"/>
          <p:cNvSpPr txBox="1">
            <a:spLocks noGrp="1"/>
          </p:cNvSpPr>
          <p:nvPr>
            <p:ph type="body" idx="1"/>
          </p:nvPr>
        </p:nvSpPr>
        <p:spPr>
          <a:xfrm>
            <a:off x="1470125" y="1553800"/>
            <a:ext cx="6915300" cy="3064800"/>
          </a:xfrm>
          <a:prstGeom prst="rect">
            <a:avLst/>
          </a:prstGeom>
          <a:noFill/>
          <a:ln>
            <a:noFill/>
          </a:ln>
        </p:spPr>
        <p:txBody>
          <a:bodyPr spcFirstLastPara="1" wrap="square" lIns="0" tIns="0" rIns="0" bIns="0" anchor="t" anchorCtr="0">
            <a:noAutofit/>
          </a:bodyPr>
          <a:lstStyle>
            <a:lvl1pPr marL="457200" lvl="0" indent="-381000">
              <a:lnSpc>
                <a:spcPct val="115000"/>
              </a:lnSpc>
              <a:spcBef>
                <a:spcPts val="600"/>
              </a:spcBef>
              <a:spcAft>
                <a:spcPts val="0"/>
              </a:spcAft>
              <a:buClr>
                <a:schemeClr val="accent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17500">
              <a:lnSpc>
                <a:spcPct val="115000"/>
              </a:lnSpc>
              <a:spcBef>
                <a:spcPts val="0"/>
              </a:spcBef>
              <a:spcAft>
                <a:spcPts val="0"/>
              </a:spcAft>
              <a:buClr>
                <a:schemeClr val="accent1"/>
              </a:buClr>
              <a:buSzPts val="1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a:lnSpc>
                <a:spcPct val="115000"/>
              </a:lnSpc>
              <a:spcBef>
                <a:spcPts val="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543950" y="4612325"/>
            <a:ext cx="485400" cy="5310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Encode Sans Semi Condensed SemiBold"/>
                <a:ea typeface="Encode Sans Semi Condensed SemiBold"/>
                <a:cs typeface="Encode Sans Semi Condensed SemiBold"/>
                <a:sym typeface="Encode Sans Semi Condensed SemiBold"/>
              </a:defRPr>
            </a:lvl1pPr>
            <a:lvl2pPr lvl="1" algn="r">
              <a:buNone/>
              <a:defRPr sz="1300">
                <a:solidFill>
                  <a:schemeClr val="lt1"/>
                </a:solidFill>
                <a:latin typeface="Encode Sans Semi Condensed SemiBold"/>
                <a:ea typeface="Encode Sans Semi Condensed SemiBold"/>
                <a:cs typeface="Encode Sans Semi Condensed SemiBold"/>
                <a:sym typeface="Encode Sans Semi Condensed SemiBold"/>
              </a:defRPr>
            </a:lvl2pPr>
            <a:lvl3pPr lvl="2" algn="r">
              <a:buNone/>
              <a:defRPr sz="1300">
                <a:solidFill>
                  <a:schemeClr val="lt1"/>
                </a:solidFill>
                <a:latin typeface="Encode Sans Semi Condensed SemiBold"/>
                <a:ea typeface="Encode Sans Semi Condensed SemiBold"/>
                <a:cs typeface="Encode Sans Semi Condensed SemiBold"/>
                <a:sym typeface="Encode Sans Semi Condensed SemiBold"/>
              </a:defRPr>
            </a:lvl3pPr>
            <a:lvl4pPr lvl="3" algn="r">
              <a:buNone/>
              <a:defRPr sz="1300">
                <a:solidFill>
                  <a:schemeClr val="lt1"/>
                </a:solidFill>
                <a:latin typeface="Encode Sans Semi Condensed SemiBold"/>
                <a:ea typeface="Encode Sans Semi Condensed SemiBold"/>
                <a:cs typeface="Encode Sans Semi Condensed SemiBold"/>
                <a:sym typeface="Encode Sans Semi Condensed SemiBold"/>
              </a:defRPr>
            </a:lvl4pPr>
            <a:lvl5pPr lvl="4" algn="r">
              <a:buNone/>
              <a:defRPr sz="1300">
                <a:solidFill>
                  <a:schemeClr val="lt1"/>
                </a:solidFill>
                <a:latin typeface="Encode Sans Semi Condensed SemiBold"/>
                <a:ea typeface="Encode Sans Semi Condensed SemiBold"/>
                <a:cs typeface="Encode Sans Semi Condensed SemiBold"/>
                <a:sym typeface="Encode Sans Semi Condensed SemiBold"/>
              </a:defRPr>
            </a:lvl5pPr>
            <a:lvl6pPr lvl="5" algn="r">
              <a:buNone/>
              <a:defRPr sz="1300">
                <a:solidFill>
                  <a:schemeClr val="lt1"/>
                </a:solidFill>
                <a:latin typeface="Encode Sans Semi Condensed SemiBold"/>
                <a:ea typeface="Encode Sans Semi Condensed SemiBold"/>
                <a:cs typeface="Encode Sans Semi Condensed SemiBold"/>
                <a:sym typeface="Encode Sans Semi Condensed SemiBold"/>
              </a:defRPr>
            </a:lvl6pPr>
            <a:lvl7pPr lvl="6" algn="r">
              <a:buNone/>
              <a:defRPr sz="1300">
                <a:solidFill>
                  <a:schemeClr val="lt1"/>
                </a:solidFill>
                <a:latin typeface="Encode Sans Semi Condensed SemiBold"/>
                <a:ea typeface="Encode Sans Semi Condensed SemiBold"/>
                <a:cs typeface="Encode Sans Semi Condensed SemiBold"/>
                <a:sym typeface="Encode Sans Semi Condensed SemiBold"/>
              </a:defRPr>
            </a:lvl7pPr>
            <a:lvl8pPr lvl="7" algn="r">
              <a:buNone/>
              <a:defRPr sz="1300">
                <a:solidFill>
                  <a:schemeClr val="lt1"/>
                </a:solidFill>
                <a:latin typeface="Encode Sans Semi Condensed SemiBold"/>
                <a:ea typeface="Encode Sans Semi Condensed SemiBold"/>
                <a:cs typeface="Encode Sans Semi Condensed SemiBold"/>
                <a:sym typeface="Encode Sans Semi Condensed SemiBold"/>
              </a:defRPr>
            </a:lvl8pPr>
            <a:lvl9pPr lvl="8" algn="r">
              <a:buNone/>
              <a:defRPr sz="1300">
                <a:solidFill>
                  <a:schemeClr val="lt1"/>
                </a:solidFill>
                <a:latin typeface="Encode Sans Semi Condensed SemiBold"/>
                <a:ea typeface="Encode Sans Semi Condensed SemiBold"/>
                <a:cs typeface="Encode Sans Semi Condensed SemiBold"/>
                <a:sym typeface="Encode Sans Semi Condensed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idx="4294967295"/>
          </p:nvPr>
        </p:nvSpPr>
        <p:spPr>
          <a:xfrm>
            <a:off x="2194950" y="3989700"/>
            <a:ext cx="4754100" cy="1088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b="0"/>
              <a:t>Want big impact?</a:t>
            </a:r>
            <a:r>
              <a:rPr lang="en" sz="2400"/>
              <a:t> Use big image.</a:t>
            </a:r>
            <a:endParaRPr sz="2400"/>
          </a:p>
        </p:txBody>
      </p:sp>
      <p:sp>
        <p:nvSpPr>
          <p:cNvPr id="220" name="Google Shape;220;p21"/>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dirty="0"/>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0"/>
            <a:ext cx="6892925" cy="5169696"/>
          </a:xfrm>
          <a:prstGeom prst="rect">
            <a:avLst/>
          </a:prstGeom>
          <a:noFill/>
          <a:effectLst>
            <a:outerShdw blurRad="50800" dist="50800" dir="5400000" algn="ctr" rotWithShape="0">
              <a:srgbClr val="000000">
                <a:alpha val="36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616200" y="797803"/>
            <a:ext cx="6997700" cy="2862322"/>
          </a:xfrm>
          <a:prstGeom prst="rect">
            <a:avLst/>
          </a:prstGeom>
        </p:spPr>
        <p:txBody>
          <a:bodyPr wrap="square">
            <a:spAutoFit/>
          </a:bodyPr>
          <a:lstStyle/>
          <a:p>
            <a:r>
              <a:rPr lang="en-US" sz="6000" dirty="0">
                <a:solidFill>
                  <a:srgbClr val="FFFFFF"/>
                </a:solidFill>
                <a:latin typeface="Encode Sans Semi Condensed SemiBold"/>
                <a:sym typeface="Encode Sans Semi Condensed SemiBold"/>
              </a:rPr>
              <a:t>Rededicating our life, family &amp; work to God</a:t>
            </a:r>
            <a:endParaRPr lang="en-US" dirty="0"/>
          </a:p>
        </p:txBody>
      </p:sp>
      <p:sp>
        <p:nvSpPr>
          <p:cNvPr id="4" name="TextBox 3"/>
          <p:cNvSpPr txBox="1"/>
          <p:nvPr/>
        </p:nvSpPr>
        <p:spPr>
          <a:xfrm>
            <a:off x="1" y="1181100"/>
            <a:ext cx="2251074" cy="2677656"/>
          </a:xfrm>
          <a:prstGeom prst="rect">
            <a:avLst/>
          </a:prstGeom>
          <a:noFill/>
        </p:spPr>
        <p:txBody>
          <a:bodyPr wrap="square" rtlCol="0">
            <a:spAutoFit/>
          </a:bodyPr>
          <a:lstStyle/>
          <a:p>
            <a:r>
              <a:rPr lang="en-SG" sz="2400" b="1" dirty="0" smtClean="0"/>
              <a:t>Sunday Svc</a:t>
            </a:r>
          </a:p>
          <a:p>
            <a:r>
              <a:rPr lang="en-SG" sz="2400" b="1" dirty="0" smtClean="0"/>
              <a:t>29 Dec 2019</a:t>
            </a:r>
          </a:p>
          <a:p>
            <a:endParaRPr lang="en-SG" sz="2400" b="1" dirty="0"/>
          </a:p>
          <a:p>
            <a:endParaRPr lang="en-SG" sz="2400" b="1" dirty="0" smtClean="0"/>
          </a:p>
          <a:p>
            <a:endParaRPr lang="en-SG" sz="2400" b="1" dirty="0"/>
          </a:p>
          <a:p>
            <a:endParaRPr lang="en-SG" sz="2400" b="1" dirty="0" smtClean="0"/>
          </a:p>
          <a:p>
            <a:r>
              <a:rPr lang="en-SG" sz="2400" b="1" dirty="0" smtClean="0"/>
              <a:t>Cecil Ang</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djust our Priorities</a:t>
            </a:r>
            <a:endParaRPr dirty="0"/>
          </a:p>
        </p:txBody>
      </p:sp>
      <p:sp>
        <p:nvSpPr>
          <p:cNvPr id="168" name="Google Shape;168;p16"/>
          <p:cNvSpPr txBox="1">
            <a:spLocks noGrp="1"/>
          </p:cNvSpPr>
          <p:nvPr>
            <p:ph type="body" idx="1"/>
          </p:nvPr>
        </p:nvSpPr>
        <p:spPr>
          <a:xfrm>
            <a:off x="533400" y="1370286"/>
            <a:ext cx="8010550" cy="3773214"/>
          </a:xfrm>
          <a:prstGeom prst="rect">
            <a:avLst/>
          </a:prstGeom>
        </p:spPr>
        <p:txBody>
          <a:bodyPr spcFirstLastPara="1" wrap="square" lIns="0" tIns="0" rIns="0" bIns="0" anchor="t" anchorCtr="0">
            <a:noAutofit/>
          </a:bodyPr>
          <a:lstStyle/>
          <a:p>
            <a:pPr marL="76200" indent="0">
              <a:buNone/>
            </a:pPr>
            <a:r>
              <a:rPr lang="en-US" sz="2500" dirty="0"/>
              <a:t>At that time the </a:t>
            </a:r>
            <a:r>
              <a:rPr lang="en-US" sz="2500" cap="small" dirty="0"/>
              <a:t>Lord</a:t>
            </a:r>
            <a:r>
              <a:rPr lang="en-US" sz="2500" dirty="0"/>
              <a:t> said to Joshua, “Make flint knives and circumcise the sons of Israel a second time.” </a:t>
            </a:r>
            <a:r>
              <a:rPr lang="en-US" sz="2500" dirty="0" smtClean="0"/>
              <a:t>(</a:t>
            </a:r>
            <a:r>
              <a:rPr lang="en-US" sz="2500" dirty="0" smtClean="0"/>
              <a:t>v 2)</a:t>
            </a:r>
          </a:p>
          <a:p>
            <a:pPr>
              <a:buFont typeface="Wingdings" panose="05000000000000000000" pitchFamily="2" charset="2"/>
              <a:buChar char="§"/>
            </a:pPr>
            <a:r>
              <a:rPr lang="en-US" sz="2500" dirty="0" smtClean="0"/>
              <a:t>Renewal of the covenant of circumcision </a:t>
            </a:r>
            <a:r>
              <a:rPr lang="en-US" sz="2500" dirty="0" smtClean="0"/>
              <a:t>(Gen 17; Ex 4:24-26; Lev 12)</a:t>
            </a:r>
            <a:endParaRPr lang="en-US" sz="2500" dirty="0" smtClean="0"/>
          </a:p>
          <a:p>
            <a:pPr>
              <a:buFont typeface="Wingdings" panose="05000000000000000000" pitchFamily="2" charset="2"/>
              <a:buChar char="§"/>
            </a:pPr>
            <a:r>
              <a:rPr lang="en-SG" sz="2500" dirty="0" smtClean="0"/>
              <a:t>Celebration of the </a:t>
            </a:r>
            <a:r>
              <a:rPr lang="en-SG" sz="2500" dirty="0" smtClean="0"/>
              <a:t>Passover (Ex 12)</a:t>
            </a:r>
            <a:endParaRPr lang="en-SG" sz="2500" dirty="0" smtClean="0"/>
          </a:p>
          <a:p>
            <a:pPr>
              <a:buFont typeface="Wingdings" panose="05000000000000000000" pitchFamily="2" charset="2"/>
              <a:buChar char="§"/>
            </a:pPr>
            <a:endParaRPr lang="en-SG" sz="2500" dirty="0" smtClean="0"/>
          </a:p>
          <a:p>
            <a:pPr>
              <a:buFont typeface="Wingdings" panose="05000000000000000000" pitchFamily="2" charset="2"/>
              <a:buChar char="§"/>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88463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djust our Priorities</a:t>
            </a:r>
            <a:endParaRPr dirty="0"/>
          </a:p>
        </p:txBody>
      </p:sp>
      <p:sp>
        <p:nvSpPr>
          <p:cNvPr id="168" name="Google Shape;168;p16"/>
          <p:cNvSpPr txBox="1">
            <a:spLocks noGrp="1"/>
          </p:cNvSpPr>
          <p:nvPr>
            <p:ph type="body" idx="1"/>
          </p:nvPr>
        </p:nvSpPr>
        <p:spPr>
          <a:xfrm>
            <a:off x="533400" y="1280639"/>
            <a:ext cx="8010550" cy="3773214"/>
          </a:xfrm>
          <a:prstGeom prst="rect">
            <a:avLst/>
          </a:prstGeom>
        </p:spPr>
        <p:txBody>
          <a:bodyPr spcFirstLastPara="1" wrap="square" lIns="0" tIns="0" rIns="0" bIns="0" anchor="t" anchorCtr="0">
            <a:noAutofit/>
          </a:bodyPr>
          <a:lstStyle/>
          <a:p>
            <a:pPr marL="76200" indent="0">
              <a:buNone/>
            </a:pPr>
            <a:r>
              <a:rPr lang="en-SG" sz="2500" dirty="0" smtClean="0"/>
              <a:t>Are we bound by the tyranny of Egypt?</a:t>
            </a:r>
          </a:p>
          <a:p>
            <a:pPr marL="533400" indent="-457200">
              <a:buFont typeface="+mj-lt"/>
              <a:buAutoNum type="arabicPeriod"/>
            </a:pPr>
            <a:r>
              <a:rPr lang="en-SG" sz="2500" dirty="0" smtClean="0"/>
              <a:t>Doubt – pining for the food in Egypt (</a:t>
            </a:r>
            <a:r>
              <a:rPr lang="en-SG" sz="2500" dirty="0" err="1" smtClean="0"/>
              <a:t>Num</a:t>
            </a:r>
            <a:r>
              <a:rPr lang="en-SG" sz="2500" dirty="0" smtClean="0"/>
              <a:t> 11; 21:5)</a:t>
            </a:r>
          </a:p>
          <a:p>
            <a:pPr lvl="1">
              <a:buFont typeface="Wingdings" panose="05000000000000000000" pitchFamily="2" charset="2"/>
              <a:buChar char="§"/>
            </a:pPr>
            <a:r>
              <a:rPr lang="en-SG" sz="2500" dirty="0" smtClean="0"/>
              <a:t>Pray &amp; read God’s Word (Rom 10:17; Jude 20)</a:t>
            </a:r>
          </a:p>
          <a:p>
            <a:pPr marL="533400" indent="-457200">
              <a:buFont typeface="+mj-lt"/>
              <a:buAutoNum type="arabicPeriod"/>
            </a:pPr>
            <a:r>
              <a:rPr lang="en-SG" sz="2500" dirty="0" smtClean="0"/>
              <a:t>Unforgiving spirit – bitterness against the Egyptians (Ex 1:13-14)</a:t>
            </a:r>
          </a:p>
          <a:p>
            <a:pPr lvl="1">
              <a:buFont typeface="Wingdings" panose="05000000000000000000" pitchFamily="2" charset="2"/>
              <a:buChar char="§"/>
            </a:pPr>
            <a:r>
              <a:rPr lang="en-SG" sz="2500" dirty="0" smtClean="0"/>
              <a:t>Forgive as the Lord forgave us (</a:t>
            </a:r>
            <a:r>
              <a:rPr lang="en-SG" sz="2500" dirty="0" err="1" smtClean="0"/>
              <a:t>Eph</a:t>
            </a:r>
            <a:r>
              <a:rPr lang="en-SG" sz="2500" dirty="0" smtClean="0"/>
              <a:t> 4:32)</a:t>
            </a:r>
          </a:p>
          <a:p>
            <a:pPr marL="533400" indent="-457200">
              <a:buFont typeface="+mj-lt"/>
              <a:buAutoNum type="arabicPeriod"/>
            </a:pPr>
            <a:r>
              <a:rPr lang="en-SG" sz="2500" dirty="0" smtClean="0"/>
              <a:t>Bondage – slaves to taskmasters (Gen 15:13)</a:t>
            </a:r>
          </a:p>
          <a:p>
            <a:pPr marL="990600" lvl="1" indent="-457200">
              <a:buFont typeface="Wingdings" panose="05000000000000000000" pitchFamily="2" charset="2"/>
              <a:buChar char="§"/>
            </a:pPr>
            <a:r>
              <a:rPr lang="en-SG" sz="2500" dirty="0" smtClean="0"/>
              <a:t>Stand fast in the freedom Christ has given (Gal 5:1)</a:t>
            </a:r>
          </a:p>
          <a:p>
            <a:pPr>
              <a:buFont typeface="Wingdings" panose="05000000000000000000" pitchFamily="2" charset="2"/>
              <a:buChar char="§"/>
            </a:pPr>
            <a:endParaRPr lang="en-SG" sz="2500" dirty="0" smtClean="0"/>
          </a:p>
          <a:p>
            <a:pPr>
              <a:buFont typeface="Wingdings" panose="05000000000000000000" pitchFamily="2" charset="2"/>
              <a:buChar char="§"/>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50176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djust our Priorities</a:t>
            </a:r>
            <a:endParaRPr dirty="0"/>
          </a:p>
        </p:txBody>
      </p:sp>
      <p:sp>
        <p:nvSpPr>
          <p:cNvPr id="168" name="Google Shape;168;p16"/>
          <p:cNvSpPr txBox="1">
            <a:spLocks noGrp="1"/>
          </p:cNvSpPr>
          <p:nvPr>
            <p:ph type="body" idx="1"/>
          </p:nvPr>
        </p:nvSpPr>
        <p:spPr>
          <a:xfrm>
            <a:off x="533400" y="1370286"/>
            <a:ext cx="8010550" cy="3773214"/>
          </a:xfrm>
          <a:prstGeom prst="rect">
            <a:avLst/>
          </a:prstGeom>
        </p:spPr>
        <p:txBody>
          <a:bodyPr spcFirstLastPara="1" wrap="square" lIns="0" tIns="0" rIns="0" bIns="0" anchor="t" anchorCtr="0">
            <a:noAutofit/>
          </a:bodyPr>
          <a:lstStyle/>
          <a:p>
            <a:pPr marL="76200" indent="0">
              <a:buNone/>
            </a:pPr>
            <a:r>
              <a:rPr lang="en-SG" sz="2500" dirty="0" smtClean="0"/>
              <a:t>Gilgal </a:t>
            </a:r>
            <a:r>
              <a:rPr lang="en-SG" sz="2500" dirty="0" smtClean="0"/>
              <a:t>(“</a:t>
            </a:r>
            <a:r>
              <a:rPr lang="en-SG" sz="2500" dirty="0"/>
              <a:t>to roll</a:t>
            </a:r>
            <a:r>
              <a:rPr lang="en-SG" sz="2500" dirty="0" smtClean="0"/>
              <a:t>”) – home-base of operations for the Israelites during the initial conquest of the land </a:t>
            </a:r>
            <a:endParaRPr lang="en-US" sz="2500" dirty="0"/>
          </a:p>
          <a:p>
            <a:pPr>
              <a:buFont typeface="Wingdings" panose="05000000000000000000" pitchFamily="2" charset="2"/>
              <a:buChar char="§"/>
            </a:pPr>
            <a:endParaRPr lang="en-SG" sz="2500" dirty="0" smtClean="0"/>
          </a:p>
          <a:p>
            <a:pPr>
              <a:buFont typeface="Wingdings" panose="05000000000000000000" pitchFamily="2" charset="2"/>
              <a:buChar char="§"/>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p:cNvPicPr>
            <a:picLocks noChangeAspect="1"/>
          </p:cNvPicPr>
          <p:nvPr/>
        </p:nvPicPr>
        <p:blipFill>
          <a:blip r:embed="rId3"/>
          <a:stretch>
            <a:fillRect/>
          </a:stretch>
        </p:blipFill>
        <p:spPr>
          <a:xfrm>
            <a:off x="5472474" y="2356288"/>
            <a:ext cx="3556876" cy="2667657"/>
          </a:xfrm>
          <a:prstGeom prst="rect">
            <a:avLst/>
          </a:prstGeom>
        </p:spPr>
      </p:pic>
    </p:spTree>
    <p:extLst>
      <p:ext uri="{BB962C8B-B14F-4D97-AF65-F5344CB8AC3E}">
        <p14:creationId xmlns:p14="http://schemas.microsoft.com/office/powerpoint/2010/main" val="1781312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Act on God’s Word</a:t>
            </a:r>
            <a:endParaRPr dirty="0"/>
          </a:p>
        </p:txBody>
      </p:sp>
      <p:sp>
        <p:nvSpPr>
          <p:cNvPr id="141" name="Google Shape;141;p1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SG" dirty="0" smtClean="0"/>
              <a:t>Through faith and works</a:t>
            </a:r>
            <a:endParaRPr dirty="0"/>
          </a:p>
        </p:txBody>
      </p:sp>
      <p:sp>
        <p:nvSpPr>
          <p:cNvPr id="142" name="Google Shape;142;p13"/>
          <p:cNvSpPr txBox="1">
            <a:spLocks noGrp="1"/>
          </p:cNvSpPr>
          <p:nvPr>
            <p:ph type="ctrTitle"/>
          </p:nvPr>
        </p:nvSpPr>
        <p:spPr>
          <a:xfrm>
            <a:off x="625475" y="0"/>
            <a:ext cx="1475700" cy="438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b="1" dirty="0">
                <a:latin typeface="Encode Sans Semi Condensed"/>
                <a:ea typeface="Encode Sans Semi Condensed"/>
                <a:cs typeface="Encode Sans Semi Condensed"/>
                <a:sym typeface="Encode Sans Semi Condensed"/>
              </a:rPr>
              <a:t>2</a:t>
            </a:r>
            <a:endParaRPr sz="9600" b="1" dirty="0">
              <a:latin typeface="Encode Sans Semi Condensed"/>
              <a:ea typeface="Encode Sans Semi Condensed"/>
              <a:cs typeface="Encode Sans Semi Condensed"/>
              <a:sym typeface="Encode Sans Semi Condensed"/>
            </a:endParaRPr>
          </a:p>
        </p:txBody>
      </p:sp>
      <p:pic>
        <p:nvPicPr>
          <p:cNvPr id="2" name="Picture 1"/>
          <p:cNvPicPr>
            <a:picLocks noChangeAspect="1"/>
          </p:cNvPicPr>
          <p:nvPr/>
        </p:nvPicPr>
        <p:blipFill>
          <a:blip r:embed="rId3"/>
          <a:stretch>
            <a:fillRect/>
          </a:stretch>
        </p:blipFill>
        <p:spPr>
          <a:xfrm>
            <a:off x="5954245" y="2463375"/>
            <a:ext cx="2427754" cy="2427754"/>
          </a:xfrm>
          <a:prstGeom prst="rect">
            <a:avLst/>
          </a:prstGeom>
        </p:spPr>
      </p:pic>
    </p:spTree>
    <p:extLst>
      <p:ext uri="{BB962C8B-B14F-4D97-AF65-F5344CB8AC3E}">
        <p14:creationId xmlns:p14="http://schemas.microsoft.com/office/powerpoint/2010/main" val="4032957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ct on God’s Word</a:t>
            </a:r>
            <a:endParaRPr dirty="0"/>
          </a:p>
        </p:txBody>
      </p:sp>
      <p:sp>
        <p:nvSpPr>
          <p:cNvPr id="168" name="Google Shape;168;p16"/>
          <p:cNvSpPr txBox="1">
            <a:spLocks noGrp="1"/>
          </p:cNvSpPr>
          <p:nvPr>
            <p:ph type="body" idx="1"/>
          </p:nvPr>
        </p:nvSpPr>
        <p:spPr>
          <a:xfrm>
            <a:off x="533400" y="1173450"/>
            <a:ext cx="8180294" cy="3773214"/>
          </a:xfrm>
          <a:prstGeom prst="rect">
            <a:avLst/>
          </a:prstGeom>
        </p:spPr>
        <p:txBody>
          <a:bodyPr spcFirstLastPara="1" wrap="square" lIns="0" tIns="0" rIns="0" bIns="0" anchor="t" anchorCtr="0">
            <a:noAutofit/>
          </a:bodyPr>
          <a:lstStyle/>
          <a:p>
            <a:pPr marL="76200" indent="0">
              <a:lnSpc>
                <a:spcPct val="100000"/>
              </a:lnSpc>
              <a:spcBef>
                <a:spcPts val="0"/>
              </a:spcBef>
              <a:buNone/>
            </a:pPr>
            <a:r>
              <a:rPr lang="en-US" sz="2500" dirty="0" smtClean="0"/>
              <a:t>The </a:t>
            </a:r>
            <a:r>
              <a:rPr lang="en-US" sz="2500" dirty="0"/>
              <a:t>manna ceased the day after they ate of the produce of the land. And there was no longer manna for the people of Israel, but they ate of the fruit of the land of Canaan that year</a:t>
            </a:r>
            <a:r>
              <a:rPr lang="en-US" sz="2500" dirty="0" smtClean="0"/>
              <a:t>. </a:t>
            </a:r>
            <a:r>
              <a:rPr lang="en-US" sz="2500" dirty="0" smtClean="0"/>
              <a:t>(</a:t>
            </a:r>
            <a:r>
              <a:rPr lang="en-US" sz="2500" dirty="0" smtClean="0"/>
              <a:t>v 12)</a:t>
            </a:r>
            <a:endParaRPr lang="en-US" sz="2500" dirty="0"/>
          </a:p>
          <a:p>
            <a:pPr>
              <a:buFont typeface="Wingdings" panose="05000000000000000000" pitchFamily="2" charset="2"/>
              <a:buChar char="§"/>
            </a:pPr>
            <a:r>
              <a:rPr lang="en-SG" sz="2500" dirty="0" smtClean="0"/>
              <a:t>The supernatural (manna) vs the natural (fighting)</a:t>
            </a:r>
          </a:p>
          <a:p>
            <a:pPr>
              <a:buFont typeface="Wingdings" panose="05000000000000000000" pitchFamily="2" charset="2"/>
              <a:buChar char="§"/>
            </a:pPr>
            <a:r>
              <a:rPr lang="en-SG" sz="2500" dirty="0" smtClean="0"/>
              <a:t>Faith without works is dead (Jas 2:17)</a:t>
            </a:r>
          </a:p>
          <a:p>
            <a:pPr marL="76200" indent="0">
              <a:lnSpc>
                <a:spcPct val="100000"/>
              </a:lnSpc>
              <a:spcBef>
                <a:spcPts val="0"/>
              </a:spcBef>
              <a:buNone/>
            </a:pPr>
            <a:r>
              <a:rPr lang="en-US" dirty="0" smtClean="0"/>
              <a:t>Was </a:t>
            </a:r>
            <a:r>
              <a:rPr lang="en-US" dirty="0"/>
              <a:t>not Abraham our father justified by works when he offered Isaac his son on the altar? </a:t>
            </a:r>
            <a:r>
              <a:rPr lang="en-US" dirty="0" smtClean="0"/>
              <a:t>Do </a:t>
            </a:r>
            <a:r>
              <a:rPr lang="en-US" dirty="0"/>
              <a:t>you see that faith was working together with his works, and by works faith </a:t>
            </a:r>
            <a:r>
              <a:rPr lang="en-US" dirty="0" smtClean="0"/>
              <a:t>was made</a:t>
            </a:r>
            <a:r>
              <a:rPr lang="en-US" dirty="0"/>
              <a:t> perfect?   </a:t>
            </a:r>
            <a:r>
              <a:rPr lang="en-SG" dirty="0"/>
              <a:t>Jas 2:21-22 NKJV</a:t>
            </a:r>
            <a:endParaRPr lang="en-US" dirty="0"/>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2183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ct on God’s Word</a:t>
            </a:r>
            <a:endParaRPr dirty="0"/>
          </a:p>
        </p:txBody>
      </p:sp>
      <p:sp>
        <p:nvSpPr>
          <p:cNvPr id="168" name="Google Shape;168;p16"/>
          <p:cNvSpPr txBox="1">
            <a:spLocks noGrp="1"/>
          </p:cNvSpPr>
          <p:nvPr>
            <p:ph type="body" idx="1"/>
          </p:nvPr>
        </p:nvSpPr>
        <p:spPr>
          <a:xfrm>
            <a:off x="470647" y="1370111"/>
            <a:ext cx="8180294" cy="3773214"/>
          </a:xfrm>
          <a:prstGeom prst="rect">
            <a:avLst/>
          </a:prstGeom>
        </p:spPr>
        <p:txBody>
          <a:bodyPr spcFirstLastPara="1" wrap="square" lIns="0" tIns="0" rIns="0" bIns="0" anchor="t" anchorCtr="0">
            <a:noAutofit/>
          </a:bodyPr>
          <a:lstStyle/>
          <a:p>
            <a:pPr fontAlgn="base"/>
            <a:r>
              <a:rPr lang="en-US" u="sng" dirty="0" smtClean="0"/>
              <a:t>Do </a:t>
            </a:r>
            <a:r>
              <a:rPr lang="en-US" u="sng" dirty="0"/>
              <a:t>your best </a:t>
            </a:r>
            <a:r>
              <a:rPr lang="en-US" dirty="0"/>
              <a:t>to present yourself to God as one approved, a worker who has no need to be ashamed, rightly handling the word of truth</a:t>
            </a:r>
            <a:r>
              <a:rPr lang="en-US" dirty="0" smtClean="0"/>
              <a:t>. 				2 </a:t>
            </a:r>
            <a:r>
              <a:rPr lang="en-US" dirty="0"/>
              <a:t>Tim 2:15 ESV</a:t>
            </a:r>
          </a:p>
          <a:p>
            <a:pPr fontAlgn="base"/>
            <a:r>
              <a:rPr lang="en-US" dirty="0" smtClean="0"/>
              <a:t>We </a:t>
            </a:r>
            <a:r>
              <a:rPr lang="en-US" u="sng" dirty="0"/>
              <a:t>do not </a:t>
            </a:r>
            <a:r>
              <a:rPr lang="en-US" dirty="0"/>
              <a:t>want you to </a:t>
            </a:r>
            <a:r>
              <a:rPr lang="en-US" u="sng" dirty="0"/>
              <a:t>become lazy</a:t>
            </a:r>
            <a:r>
              <a:rPr lang="en-US" dirty="0"/>
              <a:t>, but to imitate those who through faith and patience inherit what has been promised</a:t>
            </a:r>
            <a:r>
              <a:rPr lang="en-US" dirty="0" smtClean="0"/>
              <a:t>. 						</a:t>
            </a:r>
            <a:r>
              <a:rPr lang="en-US" dirty="0" err="1" smtClean="0"/>
              <a:t>Heb</a:t>
            </a:r>
            <a:r>
              <a:rPr lang="en-US" dirty="0" smtClean="0"/>
              <a:t> 6:12 NIV</a:t>
            </a:r>
            <a:endParaRPr lang="en-US" dirty="0"/>
          </a:p>
          <a:p>
            <a:pPr fontAlgn="base"/>
            <a:r>
              <a:rPr lang="en-US" u="sng" dirty="0" smtClean="0"/>
              <a:t>Sow</a:t>
            </a:r>
            <a:r>
              <a:rPr lang="en-US" dirty="0" smtClean="0"/>
              <a:t> </a:t>
            </a:r>
            <a:r>
              <a:rPr lang="en-US" dirty="0"/>
              <a:t>your seed in the morning, and at evening </a:t>
            </a:r>
            <a:r>
              <a:rPr lang="en-US" u="sng" dirty="0"/>
              <a:t>let not your hands be idle</a:t>
            </a:r>
            <a:r>
              <a:rPr lang="en-US" dirty="0" smtClean="0"/>
              <a:t>. 				Eccl 11:6 </a:t>
            </a:r>
            <a:r>
              <a:rPr lang="en-US" dirty="0"/>
              <a:t>NIV</a:t>
            </a:r>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081104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ct on God’s Word</a:t>
            </a:r>
            <a:endParaRPr dirty="0"/>
          </a:p>
        </p:txBody>
      </p:sp>
      <p:sp>
        <p:nvSpPr>
          <p:cNvPr id="168" name="Google Shape;168;p16"/>
          <p:cNvSpPr txBox="1">
            <a:spLocks noGrp="1"/>
          </p:cNvSpPr>
          <p:nvPr>
            <p:ph type="body" idx="1"/>
          </p:nvPr>
        </p:nvSpPr>
        <p:spPr>
          <a:xfrm>
            <a:off x="321615" y="1104611"/>
            <a:ext cx="8307378" cy="3773214"/>
          </a:xfrm>
          <a:prstGeom prst="rect">
            <a:avLst/>
          </a:prstGeom>
        </p:spPr>
        <p:txBody>
          <a:bodyPr spcFirstLastPara="1" wrap="square" lIns="0" tIns="0" rIns="0" bIns="0" anchor="t" anchorCtr="0">
            <a:noAutofit/>
          </a:bodyPr>
          <a:lstStyle/>
          <a:p>
            <a:pPr marL="76200" indent="0">
              <a:buNone/>
            </a:pPr>
            <a:r>
              <a:rPr lang="en-US" sz="2500" b="1" baseline="30000" dirty="0"/>
              <a:t>20 </a:t>
            </a:r>
            <a:r>
              <a:rPr lang="en-US" sz="2500" dirty="0"/>
              <a:t>So the anger of the </a:t>
            </a:r>
            <a:r>
              <a:rPr lang="en-US" sz="2500" cap="small" dirty="0"/>
              <a:t>Lord</a:t>
            </a:r>
            <a:r>
              <a:rPr lang="en-US" sz="2500" dirty="0"/>
              <a:t> was kindled against Israel, and he said, “Because this people have transgressed my covenant that I commanded their fathers and have not obeyed my voice, </a:t>
            </a:r>
            <a:r>
              <a:rPr lang="en-US" sz="2500" b="1" baseline="30000" dirty="0"/>
              <a:t>21 </a:t>
            </a:r>
            <a:r>
              <a:rPr lang="en-US" sz="2500" dirty="0"/>
              <a:t>I will no longer drive out before them any of the nations that Joshua left when he died, </a:t>
            </a:r>
            <a:r>
              <a:rPr lang="en-US" sz="2500" b="1" baseline="30000" dirty="0"/>
              <a:t>22 </a:t>
            </a:r>
            <a:r>
              <a:rPr lang="en-US" sz="2500" dirty="0"/>
              <a:t>in order to test Israel by them, whether they will take care to walk in the way of the </a:t>
            </a:r>
            <a:r>
              <a:rPr lang="en-US" sz="2500" cap="small" dirty="0"/>
              <a:t>Lord</a:t>
            </a:r>
            <a:r>
              <a:rPr lang="en-US" sz="2500" dirty="0"/>
              <a:t> as their fathers did, or not.” </a:t>
            </a:r>
            <a:r>
              <a:rPr lang="en-US" sz="2500" b="1" baseline="30000" dirty="0"/>
              <a:t>23 </a:t>
            </a:r>
            <a:r>
              <a:rPr lang="en-US" sz="2500" dirty="0"/>
              <a:t>So the </a:t>
            </a:r>
            <a:r>
              <a:rPr lang="en-US" sz="2500" cap="small" dirty="0"/>
              <a:t>Lord</a:t>
            </a:r>
            <a:r>
              <a:rPr lang="en-US" sz="2500" dirty="0"/>
              <a:t> left those nations, not driving them out quickly, and he did not give them into the hand of Joshua.</a:t>
            </a:r>
            <a:r>
              <a:rPr lang="en-US" sz="2500" dirty="0" smtClean="0"/>
              <a:t>       							</a:t>
            </a:r>
            <a:r>
              <a:rPr lang="en-US" sz="2500" dirty="0" err="1" smtClean="0"/>
              <a:t>Judg</a:t>
            </a:r>
            <a:r>
              <a:rPr lang="en-US" sz="2500" dirty="0" smtClean="0"/>
              <a:t> 2:20-23 ESV</a:t>
            </a: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694201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Acknowledge God</a:t>
            </a:r>
            <a:endParaRPr dirty="0"/>
          </a:p>
        </p:txBody>
      </p:sp>
      <p:sp>
        <p:nvSpPr>
          <p:cNvPr id="141" name="Google Shape;141;p1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SG" dirty="0" smtClean="0"/>
              <a:t>As the Captain of our lives</a:t>
            </a:r>
            <a:endParaRPr dirty="0"/>
          </a:p>
        </p:txBody>
      </p:sp>
      <p:sp>
        <p:nvSpPr>
          <p:cNvPr id="142" name="Google Shape;142;p13"/>
          <p:cNvSpPr txBox="1">
            <a:spLocks noGrp="1"/>
          </p:cNvSpPr>
          <p:nvPr>
            <p:ph type="ctrTitle"/>
          </p:nvPr>
        </p:nvSpPr>
        <p:spPr>
          <a:xfrm>
            <a:off x="625475" y="0"/>
            <a:ext cx="1475700" cy="438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b="1" dirty="0">
                <a:latin typeface="Encode Sans Semi Condensed"/>
                <a:ea typeface="Encode Sans Semi Condensed"/>
                <a:cs typeface="Encode Sans Semi Condensed"/>
                <a:sym typeface="Encode Sans Semi Condensed"/>
              </a:rPr>
              <a:t>3</a:t>
            </a:r>
            <a:endParaRPr sz="9600" b="1" dirty="0">
              <a:latin typeface="Encode Sans Semi Condensed"/>
              <a:ea typeface="Encode Sans Semi Condensed"/>
              <a:cs typeface="Encode Sans Semi Condensed"/>
              <a:sym typeface="Encode Sans Semi Condensed"/>
            </a:endParaRPr>
          </a:p>
        </p:txBody>
      </p:sp>
      <p:pic>
        <p:nvPicPr>
          <p:cNvPr id="2" name="Picture 1"/>
          <p:cNvPicPr>
            <a:picLocks noChangeAspect="1"/>
          </p:cNvPicPr>
          <p:nvPr/>
        </p:nvPicPr>
        <p:blipFill>
          <a:blip r:embed="rId3"/>
          <a:stretch>
            <a:fillRect/>
          </a:stretch>
        </p:blipFill>
        <p:spPr>
          <a:xfrm>
            <a:off x="6098802" y="2463375"/>
            <a:ext cx="2079148" cy="2431752"/>
          </a:xfrm>
          <a:prstGeom prst="rect">
            <a:avLst/>
          </a:prstGeom>
        </p:spPr>
      </p:pic>
    </p:spTree>
    <p:extLst>
      <p:ext uri="{BB962C8B-B14F-4D97-AF65-F5344CB8AC3E}">
        <p14:creationId xmlns:p14="http://schemas.microsoft.com/office/powerpoint/2010/main" val="281763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cknowledge God</a:t>
            </a:r>
            <a:endParaRPr dirty="0"/>
          </a:p>
        </p:txBody>
      </p:sp>
      <p:sp>
        <p:nvSpPr>
          <p:cNvPr id="168" name="Google Shape;168;p16"/>
          <p:cNvSpPr txBox="1">
            <a:spLocks noGrp="1"/>
          </p:cNvSpPr>
          <p:nvPr>
            <p:ph type="body" idx="1"/>
          </p:nvPr>
        </p:nvSpPr>
        <p:spPr>
          <a:xfrm>
            <a:off x="533400" y="1173450"/>
            <a:ext cx="8180294" cy="3773214"/>
          </a:xfrm>
          <a:prstGeom prst="rect">
            <a:avLst/>
          </a:prstGeom>
        </p:spPr>
        <p:txBody>
          <a:bodyPr spcFirstLastPara="1" wrap="square" lIns="0" tIns="0" rIns="0" bIns="0" anchor="t" anchorCtr="0">
            <a:noAutofit/>
          </a:bodyPr>
          <a:lstStyle/>
          <a:p>
            <a:pPr marL="76200" indent="0">
              <a:lnSpc>
                <a:spcPct val="100000"/>
              </a:lnSpc>
              <a:spcBef>
                <a:spcPts val="0"/>
              </a:spcBef>
              <a:buNone/>
            </a:pPr>
            <a:r>
              <a:rPr lang="en-US" sz="2500" dirty="0"/>
              <a:t>And Joshua went to him and said to him, “Are you for us, or for our adversaries?” </a:t>
            </a:r>
            <a:r>
              <a:rPr lang="en-US" sz="2500" dirty="0" smtClean="0"/>
              <a:t>And </a:t>
            </a:r>
            <a:r>
              <a:rPr lang="en-US" sz="2500" dirty="0"/>
              <a:t>he said, “No; but I am the commander of the army of the </a:t>
            </a:r>
            <a:r>
              <a:rPr lang="en-US" sz="2500" cap="small" dirty="0"/>
              <a:t>Lord</a:t>
            </a:r>
            <a:r>
              <a:rPr lang="en-US" sz="2500" dirty="0"/>
              <a:t>. Now I have come</a:t>
            </a:r>
            <a:r>
              <a:rPr lang="en-US" sz="2500" dirty="0" smtClean="0"/>
              <a:t>.” </a:t>
            </a:r>
            <a:r>
              <a:rPr lang="en-US" sz="2500" dirty="0" smtClean="0"/>
              <a:t>(</a:t>
            </a:r>
            <a:r>
              <a:rPr lang="en-US" sz="2500" dirty="0" smtClean="0"/>
              <a:t>v 13-14)</a:t>
            </a:r>
          </a:p>
          <a:p>
            <a:pPr>
              <a:buFont typeface="Wingdings" panose="05000000000000000000" pitchFamily="2" charset="2"/>
              <a:buChar char="§"/>
            </a:pPr>
            <a:r>
              <a:rPr lang="en-SG" dirty="0" smtClean="0"/>
              <a:t>Joshua: </a:t>
            </a:r>
            <a:r>
              <a:rPr lang="en-SG" dirty="0" err="1" smtClean="0"/>
              <a:t>Oshea</a:t>
            </a:r>
            <a:r>
              <a:rPr lang="en-SG" dirty="0" smtClean="0"/>
              <a:t> “</a:t>
            </a:r>
            <a:r>
              <a:rPr lang="en-SG" dirty="0"/>
              <a:t>he </a:t>
            </a:r>
            <a:r>
              <a:rPr lang="en-SG" dirty="0"/>
              <a:t>saves” </a:t>
            </a:r>
            <a:r>
              <a:rPr lang="en-SG" dirty="0"/>
              <a:t>to </a:t>
            </a:r>
            <a:r>
              <a:rPr lang="en-SG" dirty="0" err="1"/>
              <a:t>Jehoshua“the</a:t>
            </a:r>
            <a:r>
              <a:rPr lang="en-SG" dirty="0"/>
              <a:t> </a:t>
            </a:r>
            <a:r>
              <a:rPr lang="en-SG" dirty="0"/>
              <a:t>Lord saves” </a:t>
            </a:r>
            <a:r>
              <a:rPr lang="en-SG" dirty="0" smtClean="0"/>
              <a:t>(</a:t>
            </a:r>
            <a:r>
              <a:rPr lang="en-SG" dirty="0" err="1" smtClean="0"/>
              <a:t>Num</a:t>
            </a:r>
            <a:r>
              <a:rPr lang="en-SG" dirty="0" smtClean="0"/>
              <a:t> 13:16)</a:t>
            </a:r>
          </a:p>
          <a:p>
            <a:pPr>
              <a:buFont typeface="Wingdings" panose="05000000000000000000" pitchFamily="2" charset="2"/>
              <a:buChar char="§"/>
            </a:pPr>
            <a:r>
              <a:rPr lang="en-SG" dirty="0" smtClean="0"/>
              <a:t>Worship and Obedience</a:t>
            </a:r>
          </a:p>
          <a:p>
            <a:pPr lvl="1">
              <a:buFont typeface="Wingdings" panose="05000000000000000000" pitchFamily="2" charset="2"/>
              <a:buChar char="§"/>
            </a:pPr>
            <a:r>
              <a:rPr lang="en-SG" dirty="0"/>
              <a:t>m</a:t>
            </a:r>
            <a:r>
              <a:rPr lang="en-SG" dirty="0" smtClean="0"/>
              <a:t>arching round the walls of Jericho (Josh 6:1-5)</a:t>
            </a:r>
          </a:p>
          <a:p>
            <a:pPr lvl="1">
              <a:buFont typeface="Wingdings" panose="05000000000000000000" pitchFamily="2" charset="2"/>
              <a:buChar char="§"/>
            </a:pPr>
            <a:r>
              <a:rPr lang="en-SG" dirty="0"/>
              <a:t>execution of </a:t>
            </a:r>
            <a:r>
              <a:rPr lang="en-SG" dirty="0" err="1"/>
              <a:t>Achan</a:t>
            </a:r>
            <a:r>
              <a:rPr lang="en-SG" dirty="0"/>
              <a:t> and his family </a:t>
            </a:r>
            <a:r>
              <a:rPr lang="en-SG" dirty="0" smtClean="0"/>
              <a:t>(</a:t>
            </a:r>
            <a:r>
              <a:rPr lang="en-SG" dirty="0"/>
              <a:t>Josh 7:20-26</a:t>
            </a:r>
            <a:r>
              <a:rPr lang="en-SG" dirty="0" smtClean="0"/>
              <a:t>)</a:t>
            </a:r>
          </a:p>
          <a:p>
            <a:pPr lvl="1">
              <a:buFont typeface="Wingdings" panose="05000000000000000000" pitchFamily="2" charset="2"/>
              <a:buChar char="§"/>
            </a:pPr>
            <a:r>
              <a:rPr lang="en-SG" dirty="0"/>
              <a:t>battle plans </a:t>
            </a:r>
            <a:r>
              <a:rPr lang="en-SG" dirty="0" smtClean="0"/>
              <a:t>to conquer Ai </a:t>
            </a:r>
            <a:r>
              <a:rPr lang="en-SG" dirty="0"/>
              <a:t>(Josh </a:t>
            </a:r>
            <a:r>
              <a:rPr lang="en-SG" dirty="0" smtClean="0"/>
              <a:t>8:1-2, 18) </a:t>
            </a:r>
            <a:endParaRPr lang="en-US" dirty="0"/>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8390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cknowledge God</a:t>
            </a:r>
            <a:endParaRPr dirty="0"/>
          </a:p>
        </p:txBody>
      </p:sp>
      <p:sp>
        <p:nvSpPr>
          <p:cNvPr id="168" name="Google Shape;168;p16"/>
          <p:cNvSpPr txBox="1">
            <a:spLocks noGrp="1"/>
          </p:cNvSpPr>
          <p:nvPr>
            <p:ph type="body" idx="1"/>
          </p:nvPr>
        </p:nvSpPr>
        <p:spPr>
          <a:xfrm>
            <a:off x="533400" y="1532038"/>
            <a:ext cx="8180294" cy="3773214"/>
          </a:xfrm>
          <a:prstGeom prst="rect">
            <a:avLst/>
          </a:prstGeom>
        </p:spPr>
        <p:txBody>
          <a:bodyPr spcFirstLastPara="1" wrap="square" lIns="0" tIns="0" rIns="0" bIns="0" anchor="t" anchorCtr="0">
            <a:noAutofit/>
          </a:bodyPr>
          <a:lstStyle/>
          <a:p>
            <a:pPr marL="76200" indent="0">
              <a:buNone/>
            </a:pPr>
            <a:r>
              <a:rPr lang="en-US" dirty="0"/>
              <a:t>“And if it seems evil to you to serve the </a:t>
            </a:r>
            <a:r>
              <a:rPr lang="en-US" cap="small" dirty="0"/>
              <a:t>Lord</a:t>
            </a:r>
            <a:r>
              <a:rPr lang="en-US" dirty="0"/>
              <a:t>, choose for yourselves this day whom you will serve, whether the gods which your fathers served that </a:t>
            </a:r>
            <a:r>
              <a:rPr lang="en-US" i="1" dirty="0"/>
              <a:t>were</a:t>
            </a:r>
            <a:r>
              <a:rPr lang="en-US" dirty="0"/>
              <a:t> on the other side of the River, or the gods of the Amorites, in whose land you dwell. But as for me and my house, we will serve the </a:t>
            </a:r>
            <a:r>
              <a:rPr lang="en-US" cap="small" dirty="0"/>
              <a:t>Lord</a:t>
            </a:r>
            <a:r>
              <a:rPr lang="en-US" dirty="0"/>
              <a:t>.”    </a:t>
            </a:r>
            <a:r>
              <a:rPr lang="en-US" dirty="0" smtClean="0"/>
              <a:t>         </a:t>
            </a:r>
            <a:r>
              <a:rPr lang="en-US" dirty="0"/>
              <a:t>Josh 24:15 NKJV</a:t>
            </a:r>
          </a:p>
          <a:p>
            <a:pPr lvl="1">
              <a:buFont typeface="Wingdings" panose="05000000000000000000" pitchFamily="2" charset="2"/>
              <a:buChar char="§"/>
            </a:pPr>
            <a:endParaRPr lang="en-US" dirty="0"/>
          </a:p>
          <a:p>
            <a:pPr lvl="1">
              <a:buFont typeface="Wingdings" panose="05000000000000000000" pitchFamily="2" charset="2"/>
              <a:buChar char="§"/>
            </a:pPr>
            <a:endParaRPr lang="en-US" dirty="0"/>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08546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609600" y="1439917"/>
            <a:ext cx="7623400" cy="3626069"/>
          </a:xfrm>
          <a:prstGeom prst="rect">
            <a:avLst/>
          </a:prstGeom>
        </p:spPr>
        <p:txBody>
          <a:bodyPr spcFirstLastPara="1" wrap="square" lIns="0" tIns="0" rIns="0" bIns="0" anchor="t" anchorCtr="0">
            <a:noAutofit/>
          </a:bodyPr>
          <a:lstStyle/>
          <a:p>
            <a:pPr marL="76200" indent="0">
              <a:buNone/>
            </a:pPr>
            <a:r>
              <a:rPr lang="en-US" sz="2500" b="1" baseline="30000" dirty="0"/>
              <a:t>1 </a:t>
            </a:r>
            <a:r>
              <a:rPr lang="en-US" sz="2500" dirty="0"/>
              <a:t>As soon as all the kings of the Amorites who were beyond the Jordan to the west, and all the kings of the Canaanites who were by the sea, heard that the </a:t>
            </a:r>
            <a:r>
              <a:rPr lang="en-US" sz="2500" cap="small" dirty="0"/>
              <a:t>Lord</a:t>
            </a:r>
            <a:r>
              <a:rPr lang="en-US" sz="2500" dirty="0"/>
              <a:t> had dried up the waters of the Jordan for the people of Israel until they had crossed over, their hearts melted and there was no longer any spirit in them because of the people of Israel.</a:t>
            </a:r>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A</a:t>
            </a:r>
            <a:r>
              <a:rPr lang="en" dirty="0" smtClean="0"/>
              <a:t>cknowledge God</a:t>
            </a:r>
            <a:endParaRPr dirty="0"/>
          </a:p>
        </p:txBody>
      </p:sp>
      <p:sp>
        <p:nvSpPr>
          <p:cNvPr id="168" name="Google Shape;168;p16"/>
          <p:cNvSpPr txBox="1">
            <a:spLocks noGrp="1"/>
          </p:cNvSpPr>
          <p:nvPr>
            <p:ph type="body" idx="1"/>
          </p:nvPr>
        </p:nvSpPr>
        <p:spPr>
          <a:xfrm>
            <a:off x="461682" y="1378324"/>
            <a:ext cx="8180294" cy="3773214"/>
          </a:xfrm>
          <a:prstGeom prst="rect">
            <a:avLst/>
          </a:prstGeom>
        </p:spPr>
        <p:txBody>
          <a:bodyPr spcFirstLastPara="1" wrap="square" lIns="0" tIns="0" rIns="0" bIns="0" anchor="t" anchorCtr="0">
            <a:noAutofit/>
          </a:bodyPr>
          <a:lstStyle/>
          <a:p>
            <a:pPr marL="76200" indent="0">
              <a:buNone/>
            </a:pPr>
            <a:r>
              <a:rPr lang="en-US" b="1" baseline="30000" dirty="0"/>
              <a:t>29 </a:t>
            </a:r>
            <a:r>
              <a:rPr lang="en-US" dirty="0"/>
              <a:t>Now it came to pass after these things that Joshua the son of Nun, the servant of the </a:t>
            </a:r>
            <a:r>
              <a:rPr lang="en-US" cap="small" dirty="0"/>
              <a:t>Lord</a:t>
            </a:r>
            <a:r>
              <a:rPr lang="en-US" dirty="0"/>
              <a:t>, died, </a:t>
            </a:r>
            <a:r>
              <a:rPr lang="en-US" i="1" dirty="0"/>
              <a:t>being</a:t>
            </a:r>
            <a:r>
              <a:rPr lang="en-US" dirty="0"/>
              <a:t> one hundred and ten years old. </a:t>
            </a:r>
            <a:r>
              <a:rPr lang="en-US" b="1" baseline="30000" dirty="0"/>
              <a:t>31 </a:t>
            </a:r>
            <a:r>
              <a:rPr lang="en-US" dirty="0"/>
              <a:t>Israel served the </a:t>
            </a:r>
            <a:r>
              <a:rPr lang="en-US" cap="small" dirty="0"/>
              <a:t>Lord</a:t>
            </a:r>
            <a:r>
              <a:rPr lang="en-US" dirty="0"/>
              <a:t> all the days of Joshua, and all the days of the elders who outlived Joshua, who had known all the works of the </a:t>
            </a:r>
            <a:r>
              <a:rPr lang="en-US" cap="small" dirty="0"/>
              <a:t>Lord</a:t>
            </a:r>
            <a:r>
              <a:rPr lang="en-US" dirty="0"/>
              <a:t> which He had done for Israel. 							</a:t>
            </a:r>
            <a:r>
              <a:rPr lang="en-US" dirty="0" smtClean="0"/>
              <a:t>Josh </a:t>
            </a:r>
            <a:r>
              <a:rPr lang="en-US" dirty="0"/>
              <a:t>24:29,31 NKJV</a:t>
            </a:r>
          </a:p>
          <a:p>
            <a:pPr lvl="1">
              <a:buFont typeface="Wingdings" panose="05000000000000000000" pitchFamily="2" charset="2"/>
              <a:buChar char="§"/>
            </a:pPr>
            <a:endParaRPr lang="en-US" dirty="0"/>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992943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SG" dirty="0" smtClean="0"/>
              <a:t>Conclusion</a:t>
            </a:r>
            <a:endParaRPr dirty="0"/>
          </a:p>
        </p:txBody>
      </p:sp>
      <p:sp>
        <p:nvSpPr>
          <p:cNvPr id="168" name="Google Shape;168;p16"/>
          <p:cNvSpPr txBox="1">
            <a:spLocks noGrp="1"/>
          </p:cNvSpPr>
          <p:nvPr>
            <p:ph type="body" idx="1"/>
          </p:nvPr>
        </p:nvSpPr>
        <p:spPr>
          <a:xfrm>
            <a:off x="461682" y="1104611"/>
            <a:ext cx="7050742" cy="3773214"/>
          </a:xfrm>
          <a:prstGeom prst="rect">
            <a:avLst/>
          </a:prstGeom>
        </p:spPr>
        <p:txBody>
          <a:bodyPr spcFirstLastPara="1" wrap="square" lIns="0" tIns="0" rIns="0" bIns="0" anchor="t" anchorCtr="0">
            <a:noAutofit/>
          </a:bodyPr>
          <a:lstStyle/>
          <a:p>
            <a:pPr marL="596900" indent="-457200">
              <a:buFont typeface="+mj-lt"/>
              <a:buAutoNum type="arabicPeriod"/>
            </a:pPr>
            <a:r>
              <a:rPr lang="en-SG" b="1" dirty="0" smtClean="0"/>
              <a:t>Adjust our Priorities</a:t>
            </a:r>
          </a:p>
          <a:p>
            <a:pPr marL="596900" indent="-457200">
              <a:buFont typeface="+mj-lt"/>
              <a:buAutoNum type="arabicPeriod"/>
            </a:pPr>
            <a:endParaRPr lang="en-SG" dirty="0" smtClean="0"/>
          </a:p>
          <a:p>
            <a:pPr marL="596900" indent="-457200" algn="r">
              <a:buFont typeface="+mj-lt"/>
              <a:buAutoNum type="arabicPeriod"/>
            </a:pPr>
            <a:r>
              <a:rPr lang="en-SG" b="1" dirty="0" smtClean="0"/>
              <a:t>Act on God’s Word</a:t>
            </a:r>
          </a:p>
          <a:p>
            <a:pPr marL="596900" indent="-457200">
              <a:buFont typeface="+mj-lt"/>
              <a:buAutoNum type="arabicPeriod"/>
            </a:pPr>
            <a:endParaRPr lang="en-SG" dirty="0" smtClean="0"/>
          </a:p>
          <a:p>
            <a:pPr marL="596900" indent="-457200">
              <a:buFont typeface="+mj-lt"/>
              <a:buAutoNum type="arabicPeriod"/>
            </a:pPr>
            <a:r>
              <a:rPr lang="en-SG" b="1" dirty="0" smtClean="0"/>
              <a:t>Acknowledge God</a:t>
            </a:r>
            <a:endParaRPr lang="en-US" b="1" dirty="0"/>
          </a:p>
          <a:p>
            <a:pPr marL="76200" indent="0">
              <a:buNone/>
            </a:pPr>
            <a:endParaRPr lang="en-US" sz="2500" dirty="0"/>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5" name="Picture 4" descr="Image result for adjusting our priorities"/>
          <p:cNvPicPr/>
          <p:nvPr/>
        </p:nvPicPr>
        <p:blipFill>
          <a:blip r:embed="rId3">
            <a:extLst>
              <a:ext uri="{28A0092B-C50C-407E-A947-70E740481C1C}">
                <a14:useLocalDpi xmlns:a14="http://schemas.microsoft.com/office/drawing/2010/main" val="0"/>
              </a:ext>
            </a:extLst>
          </a:blip>
          <a:srcRect/>
          <a:stretch>
            <a:fillRect/>
          </a:stretch>
        </p:blipFill>
        <p:spPr bwMode="auto">
          <a:xfrm>
            <a:off x="1192417" y="1685364"/>
            <a:ext cx="2222803" cy="1115845"/>
          </a:xfrm>
          <a:prstGeom prst="rect">
            <a:avLst/>
          </a:prstGeom>
          <a:noFill/>
          <a:ln>
            <a:noFill/>
          </a:ln>
        </p:spPr>
      </p:pic>
      <p:pic>
        <p:nvPicPr>
          <p:cNvPr id="2" name="Picture 1"/>
          <p:cNvPicPr>
            <a:picLocks noChangeAspect="1"/>
          </p:cNvPicPr>
          <p:nvPr/>
        </p:nvPicPr>
        <p:blipFill>
          <a:blip r:embed="rId4"/>
          <a:stretch>
            <a:fillRect/>
          </a:stretch>
        </p:blipFill>
        <p:spPr>
          <a:xfrm>
            <a:off x="1883759" y="3551143"/>
            <a:ext cx="1379394" cy="1613327"/>
          </a:xfrm>
          <a:prstGeom prst="rect">
            <a:avLst/>
          </a:prstGeom>
        </p:spPr>
      </p:pic>
      <p:pic>
        <p:nvPicPr>
          <p:cNvPr id="3" name="Picture 2"/>
          <p:cNvPicPr>
            <a:picLocks noChangeAspect="1"/>
          </p:cNvPicPr>
          <p:nvPr/>
        </p:nvPicPr>
        <p:blipFill>
          <a:blip r:embed="rId5"/>
          <a:stretch>
            <a:fillRect/>
          </a:stretch>
        </p:blipFill>
        <p:spPr>
          <a:xfrm>
            <a:off x="5756901" y="2801209"/>
            <a:ext cx="1438447" cy="1438447"/>
          </a:xfrm>
          <a:prstGeom prst="rect">
            <a:avLst/>
          </a:prstGeom>
        </p:spPr>
      </p:pic>
    </p:spTree>
    <p:extLst>
      <p:ext uri="{BB962C8B-B14F-4D97-AF65-F5344CB8AC3E}">
        <p14:creationId xmlns:p14="http://schemas.microsoft.com/office/powerpoint/2010/main" val="261564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439917"/>
            <a:ext cx="7699600" cy="3626069"/>
          </a:xfrm>
          <a:prstGeom prst="rect">
            <a:avLst/>
          </a:prstGeom>
        </p:spPr>
        <p:txBody>
          <a:bodyPr spcFirstLastPara="1" wrap="square" lIns="0" tIns="0" rIns="0" bIns="0" anchor="t" anchorCtr="0">
            <a:noAutofit/>
          </a:bodyPr>
          <a:lstStyle/>
          <a:p>
            <a:pPr marL="76200" indent="0">
              <a:buNone/>
            </a:pPr>
            <a:r>
              <a:rPr lang="en-US" sz="2500" b="1" baseline="30000" dirty="0"/>
              <a:t>2 </a:t>
            </a:r>
            <a:r>
              <a:rPr lang="en-US" sz="2500" dirty="0"/>
              <a:t>At that time the </a:t>
            </a:r>
            <a:r>
              <a:rPr lang="en-US" sz="2500" cap="small" dirty="0"/>
              <a:t>Lord</a:t>
            </a:r>
            <a:r>
              <a:rPr lang="en-US" sz="2500" dirty="0"/>
              <a:t> said to Joshua, “Make flint knives and circumcise the sons of Israel a second time.” </a:t>
            </a:r>
            <a:r>
              <a:rPr lang="en-US" sz="2500" b="1" baseline="30000" dirty="0"/>
              <a:t>3</a:t>
            </a:r>
            <a:r>
              <a:rPr lang="en-US" sz="2500" dirty="0"/>
              <a:t> So Joshua made flint knives and circumcised the sons of Israel at </a:t>
            </a:r>
            <a:r>
              <a:rPr lang="en-US" sz="2500" dirty="0" err="1"/>
              <a:t>Gibeath-haaraloth</a:t>
            </a:r>
            <a:r>
              <a:rPr lang="en-US" sz="2500" dirty="0"/>
              <a:t>. </a:t>
            </a:r>
            <a:r>
              <a:rPr lang="en-US" sz="2500" b="1" baseline="30000" dirty="0"/>
              <a:t>4</a:t>
            </a:r>
            <a:r>
              <a:rPr lang="en-US" sz="2500" dirty="0"/>
              <a:t> And this is the reason why Joshua circumcised them: all the males of the people who came out of Egypt, all the men of war, had died in the wilderness on the way after they had come out of Egypt.</a:t>
            </a: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80413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111413"/>
            <a:ext cx="8010550" cy="3773214"/>
          </a:xfrm>
          <a:prstGeom prst="rect">
            <a:avLst/>
          </a:prstGeom>
        </p:spPr>
        <p:txBody>
          <a:bodyPr spcFirstLastPara="1" wrap="square" lIns="0" tIns="0" rIns="0" bIns="0" anchor="t" anchorCtr="0">
            <a:noAutofit/>
          </a:bodyPr>
          <a:lstStyle/>
          <a:p>
            <a:pPr marL="76200" indent="0">
              <a:buNone/>
            </a:pPr>
            <a:r>
              <a:rPr lang="en-US" sz="2500" b="1" baseline="30000" dirty="0"/>
              <a:t>5 </a:t>
            </a:r>
            <a:r>
              <a:rPr lang="en-US" sz="2500" dirty="0"/>
              <a:t>Though all the people who came out had been circumcised, yet all the people who were born on the way in the wilderness after they had come out of Egypt had not been circumcised. </a:t>
            </a:r>
            <a:r>
              <a:rPr lang="en-US" sz="2500" b="1" baseline="30000" dirty="0"/>
              <a:t>6 </a:t>
            </a:r>
            <a:r>
              <a:rPr lang="en-US" sz="2500" dirty="0"/>
              <a:t>For the people of Israel walked forty years in the wilderness, until all the nation, the men of war who came out of Egypt, perished, because they did not obey the voice of the </a:t>
            </a:r>
            <a:r>
              <a:rPr lang="en-US" sz="2500" cap="small" dirty="0"/>
              <a:t>Lord</a:t>
            </a:r>
            <a:r>
              <a:rPr lang="en-US" sz="2500" dirty="0"/>
              <a:t>; the </a:t>
            </a:r>
            <a:r>
              <a:rPr lang="en-US" sz="2500" cap="small" dirty="0"/>
              <a:t>Lord</a:t>
            </a:r>
            <a:r>
              <a:rPr lang="en-US" sz="2500" dirty="0"/>
              <a:t> swore to them that he would not let them see the land that the </a:t>
            </a:r>
            <a:r>
              <a:rPr lang="en-US" sz="2500" cap="small" dirty="0"/>
              <a:t>Lord</a:t>
            </a:r>
            <a:r>
              <a:rPr lang="en-US" sz="2500" dirty="0"/>
              <a:t> had sworn to their fathers to give to us, a land flowing with milk and honey. </a:t>
            </a: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08111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370111"/>
            <a:ext cx="8010550" cy="3773214"/>
          </a:xfrm>
          <a:prstGeom prst="rect">
            <a:avLst/>
          </a:prstGeom>
        </p:spPr>
        <p:txBody>
          <a:bodyPr spcFirstLastPara="1" wrap="square" lIns="0" tIns="0" rIns="0" bIns="0" anchor="t" anchorCtr="0">
            <a:noAutofit/>
          </a:bodyPr>
          <a:lstStyle/>
          <a:p>
            <a:pPr marL="76200" indent="0">
              <a:buNone/>
            </a:pPr>
            <a:r>
              <a:rPr lang="en-US" sz="2500" b="1" baseline="30000" dirty="0"/>
              <a:t>7 </a:t>
            </a:r>
            <a:r>
              <a:rPr lang="en-US" sz="2500" dirty="0"/>
              <a:t>So it was their children, whom he raised up in their place, that Joshua circumcised. For they were uncircumcised, because they had not been circumcised on the </a:t>
            </a:r>
            <a:r>
              <a:rPr lang="en-US" sz="2500" dirty="0" smtClean="0"/>
              <a:t>way.  </a:t>
            </a:r>
            <a:r>
              <a:rPr lang="en-US" sz="2500" b="1" baseline="30000" dirty="0" smtClean="0"/>
              <a:t>8</a:t>
            </a:r>
            <a:r>
              <a:rPr lang="en-US" sz="2500" b="1" baseline="30000" dirty="0"/>
              <a:t> </a:t>
            </a:r>
            <a:r>
              <a:rPr lang="en-US" sz="2500" dirty="0"/>
              <a:t>When the circumcising of the whole nation was finished, they remained in their places in the camp until they were healed. </a:t>
            </a:r>
            <a:r>
              <a:rPr lang="en-US" sz="2500" b="1" baseline="30000" dirty="0"/>
              <a:t>9 </a:t>
            </a:r>
            <a:r>
              <a:rPr lang="en-US" sz="2500" dirty="0"/>
              <a:t>And the </a:t>
            </a:r>
            <a:r>
              <a:rPr lang="en-US" sz="2500" cap="small" dirty="0"/>
              <a:t>Lord</a:t>
            </a:r>
            <a:r>
              <a:rPr lang="en-US" sz="2500" dirty="0"/>
              <a:t> said to Joshua, “Today I have rolled away the reproach of Egypt from you.” And so the name of that place is called Gilgal to this day.</a:t>
            </a: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263882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370111"/>
            <a:ext cx="8010550" cy="3773214"/>
          </a:xfrm>
          <a:prstGeom prst="rect">
            <a:avLst/>
          </a:prstGeom>
        </p:spPr>
        <p:txBody>
          <a:bodyPr spcFirstLastPara="1" wrap="square" lIns="0" tIns="0" rIns="0" bIns="0" anchor="t" anchorCtr="0">
            <a:noAutofit/>
          </a:bodyPr>
          <a:lstStyle/>
          <a:p>
            <a:pPr marL="76200" indent="0">
              <a:buNone/>
            </a:pPr>
            <a:r>
              <a:rPr lang="en-US" sz="2500" b="1" baseline="30000" dirty="0"/>
              <a:t>10 </a:t>
            </a:r>
            <a:r>
              <a:rPr lang="en-US" sz="2500" dirty="0"/>
              <a:t>While the people of Israel were encamped at Gilgal, they kept the Passover on the fourteenth day of the month in the evening on the plains of Jericho. </a:t>
            </a:r>
            <a:r>
              <a:rPr lang="en-US" sz="2500" b="1" baseline="30000" dirty="0"/>
              <a:t>11 </a:t>
            </a:r>
            <a:r>
              <a:rPr lang="en-US" sz="2500" dirty="0"/>
              <a:t>And the day after the Passover, on that very day, they ate of the produce of the land, unleavened cakes and parched grain</a:t>
            </a:r>
            <a:r>
              <a:rPr lang="en-US" sz="2500" b="1" baseline="30000" dirty="0"/>
              <a:t>. </a:t>
            </a:r>
            <a:r>
              <a:rPr lang="en-US" sz="2500" b="1" baseline="30000" dirty="0" smtClean="0"/>
              <a:t> 12</a:t>
            </a:r>
            <a:r>
              <a:rPr lang="en-US" sz="2500" b="1" baseline="30000" dirty="0"/>
              <a:t> </a:t>
            </a:r>
            <a:r>
              <a:rPr lang="en-US" sz="2500" dirty="0"/>
              <a:t>And the manna ceased the day after they ate of the produce of the land. And there was no longer manna for the people of Israel, but they ate of the fruit of the land of Canaan that year.</a:t>
            </a: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914817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370111"/>
            <a:ext cx="8010550" cy="3773214"/>
          </a:xfrm>
          <a:prstGeom prst="rect">
            <a:avLst/>
          </a:prstGeom>
        </p:spPr>
        <p:txBody>
          <a:bodyPr spcFirstLastPara="1" wrap="square" lIns="0" tIns="0" rIns="0" bIns="0" anchor="t" anchorCtr="0">
            <a:noAutofit/>
          </a:bodyPr>
          <a:lstStyle/>
          <a:p>
            <a:pPr marL="76200" indent="0">
              <a:buNone/>
            </a:pPr>
            <a:r>
              <a:rPr lang="en-US" sz="2500" b="1" baseline="30000" dirty="0"/>
              <a:t>13 </a:t>
            </a:r>
            <a:r>
              <a:rPr lang="en-US" sz="2500" dirty="0"/>
              <a:t>When Joshua was by Jericho, he lifted up his eyes and looked, and behold, a man was standing before him with his drawn sword in his hand. And Joshua went to him and said to him, “Are you for us, or for our adversaries?” </a:t>
            </a:r>
            <a:r>
              <a:rPr lang="en-US" sz="2500" b="1" baseline="30000" dirty="0"/>
              <a:t>14 </a:t>
            </a:r>
            <a:r>
              <a:rPr lang="en-US" sz="2500" dirty="0"/>
              <a:t>And he said, “No; but I am the commander of the army of the </a:t>
            </a:r>
            <a:r>
              <a:rPr lang="en-US" sz="2500" cap="small" dirty="0"/>
              <a:t>Lord</a:t>
            </a:r>
            <a:r>
              <a:rPr lang="en-US" sz="2500" dirty="0"/>
              <a:t>. Now I have come.” And Joshua fell on his face to the earth and worshiped and said to him, “What does my lord say to his servant?” </a:t>
            </a: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702090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533400" y="277650"/>
            <a:ext cx="6840600" cy="89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Joshua 5 </a:t>
            </a:r>
            <a:r>
              <a:rPr lang="en" dirty="0" smtClean="0"/>
              <a:t>(ESV</a:t>
            </a:r>
            <a:r>
              <a:rPr lang="en" dirty="0" smtClean="0"/>
              <a:t>)</a:t>
            </a:r>
            <a:endParaRPr dirty="0"/>
          </a:p>
        </p:txBody>
      </p:sp>
      <p:sp>
        <p:nvSpPr>
          <p:cNvPr id="168" name="Google Shape;168;p16"/>
          <p:cNvSpPr txBox="1">
            <a:spLocks noGrp="1"/>
          </p:cNvSpPr>
          <p:nvPr>
            <p:ph type="body" idx="1"/>
          </p:nvPr>
        </p:nvSpPr>
        <p:spPr>
          <a:xfrm>
            <a:off x="533400" y="1370286"/>
            <a:ext cx="8010550" cy="3773214"/>
          </a:xfrm>
          <a:prstGeom prst="rect">
            <a:avLst/>
          </a:prstGeom>
        </p:spPr>
        <p:txBody>
          <a:bodyPr spcFirstLastPara="1" wrap="square" lIns="0" tIns="0" rIns="0" bIns="0" anchor="t" anchorCtr="0">
            <a:noAutofit/>
          </a:bodyPr>
          <a:lstStyle/>
          <a:p>
            <a:pPr marL="76200" indent="0">
              <a:buNone/>
            </a:pPr>
            <a:r>
              <a:rPr lang="en-US" sz="2500" b="1" baseline="30000" dirty="0"/>
              <a:t>15 </a:t>
            </a:r>
            <a:r>
              <a:rPr lang="en-US" sz="2500" dirty="0"/>
              <a:t>And the commander of the </a:t>
            </a:r>
            <a:r>
              <a:rPr lang="en-US" sz="2500" cap="small" dirty="0"/>
              <a:t>Lord</a:t>
            </a:r>
            <a:r>
              <a:rPr lang="en-US" sz="2500" dirty="0"/>
              <a:t>'s army said to Joshua, “Take off your sandals from your feet, for the place where you are standing is holy.” And Joshua did so.</a:t>
            </a:r>
          </a:p>
          <a:p>
            <a:pPr marL="76200" indent="0">
              <a:buNone/>
            </a:pPr>
            <a:endParaRPr lang="en-US" sz="2500" dirty="0"/>
          </a:p>
        </p:txBody>
      </p:sp>
      <p:sp>
        <p:nvSpPr>
          <p:cNvPr id="169" name="Google Shape;169;p16"/>
          <p:cNvSpPr txBox="1">
            <a:spLocks noGrp="1"/>
          </p:cNvSpPr>
          <p:nvPr>
            <p:ph type="sldNum" idx="12"/>
          </p:nvPr>
        </p:nvSpPr>
        <p:spPr>
          <a:xfrm>
            <a:off x="8543950" y="4612325"/>
            <a:ext cx="485400" cy="531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594786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2444650" y="1581025"/>
            <a:ext cx="5733300" cy="674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Adjust our Priorities</a:t>
            </a:r>
            <a:endParaRPr dirty="0"/>
          </a:p>
        </p:txBody>
      </p:sp>
      <p:sp>
        <p:nvSpPr>
          <p:cNvPr id="141" name="Google Shape;141;p13"/>
          <p:cNvSpPr txBox="1">
            <a:spLocks noGrp="1"/>
          </p:cNvSpPr>
          <p:nvPr>
            <p:ph type="subTitle" idx="1"/>
          </p:nvPr>
        </p:nvSpPr>
        <p:spPr>
          <a:xfrm>
            <a:off x="2444650" y="2276025"/>
            <a:ext cx="5733300" cy="374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S</a:t>
            </a:r>
            <a:r>
              <a:rPr lang="en" dirty="0" smtClean="0"/>
              <a:t>piritual priorities before anything else</a:t>
            </a:r>
            <a:endParaRPr dirty="0"/>
          </a:p>
        </p:txBody>
      </p:sp>
      <p:sp>
        <p:nvSpPr>
          <p:cNvPr id="142" name="Google Shape;142;p13"/>
          <p:cNvSpPr txBox="1">
            <a:spLocks noGrp="1"/>
          </p:cNvSpPr>
          <p:nvPr>
            <p:ph type="ctrTitle"/>
          </p:nvPr>
        </p:nvSpPr>
        <p:spPr>
          <a:xfrm>
            <a:off x="625475" y="0"/>
            <a:ext cx="1475700" cy="4384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b="1" dirty="0">
                <a:latin typeface="Encode Sans Semi Condensed"/>
                <a:ea typeface="Encode Sans Semi Condensed"/>
                <a:cs typeface="Encode Sans Semi Condensed"/>
                <a:sym typeface="Encode Sans Semi Condensed"/>
              </a:rPr>
              <a:t>1</a:t>
            </a:r>
            <a:endParaRPr sz="9600" b="1" dirty="0">
              <a:latin typeface="Encode Sans Semi Condensed"/>
              <a:ea typeface="Encode Sans Semi Condensed"/>
              <a:cs typeface="Encode Sans Semi Condensed"/>
              <a:sym typeface="Encode Sans Semi Condensed"/>
            </a:endParaRPr>
          </a:p>
        </p:txBody>
      </p:sp>
      <p:pic>
        <p:nvPicPr>
          <p:cNvPr id="5" name="Picture 4" descr="Image result for adjusting our priorities"/>
          <p:cNvPicPr/>
          <p:nvPr/>
        </p:nvPicPr>
        <p:blipFill>
          <a:blip r:embed="rId3">
            <a:extLst>
              <a:ext uri="{28A0092B-C50C-407E-A947-70E740481C1C}">
                <a14:useLocalDpi xmlns:a14="http://schemas.microsoft.com/office/drawing/2010/main" val="0"/>
              </a:ext>
            </a:extLst>
          </a:blip>
          <a:srcRect/>
          <a:stretch>
            <a:fillRect/>
          </a:stretch>
        </p:blipFill>
        <p:spPr bwMode="auto">
          <a:xfrm>
            <a:off x="3110864" y="2985378"/>
            <a:ext cx="4204335" cy="177488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erdinand template">
  <a:themeElements>
    <a:clrScheme name="Custom 347">
      <a:dk1>
        <a:srgbClr val="343A4E"/>
      </a:dk1>
      <a:lt1>
        <a:srgbClr val="FFFFFF"/>
      </a:lt1>
      <a:dk2>
        <a:srgbClr val="707A96"/>
      </a:dk2>
      <a:lt2>
        <a:srgbClr val="EEEFF3"/>
      </a:lt2>
      <a:accent1>
        <a:srgbClr val="ACD701"/>
      </a:accent1>
      <a:accent2>
        <a:srgbClr val="69B636"/>
      </a:accent2>
      <a:accent3>
        <a:srgbClr val="32A318"/>
      </a:accent3>
      <a:accent4>
        <a:srgbClr val="9EACD1"/>
      </a:accent4>
      <a:accent5>
        <a:srgbClr val="707A96"/>
      </a:accent5>
      <a:accent6>
        <a:srgbClr val="394057"/>
      </a:accent6>
      <a:hlink>
        <a:srgbClr val="0E99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402</Words>
  <Application>Microsoft Office PowerPoint</Application>
  <PresentationFormat>On-screen Show (16:9)</PresentationFormat>
  <Paragraphs>100</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Encode Sans Semi Condensed</vt:lpstr>
      <vt:lpstr>Encode Sans Semi Condensed Light</vt:lpstr>
      <vt:lpstr>Encode Sans Semi Condensed SemiBold</vt:lpstr>
      <vt:lpstr>Wingdings</vt:lpstr>
      <vt:lpstr>Arial</vt:lpstr>
      <vt:lpstr>Ferdinand template</vt:lpstr>
      <vt:lpstr>Want big impact? Use big image.</vt:lpstr>
      <vt:lpstr>Joshua 5 (ESV)</vt:lpstr>
      <vt:lpstr>Joshua 5 (ESV)</vt:lpstr>
      <vt:lpstr>Joshua 5 (ESV)</vt:lpstr>
      <vt:lpstr>Joshua 5 (ESV)</vt:lpstr>
      <vt:lpstr>Joshua 5 (ESV)</vt:lpstr>
      <vt:lpstr>Joshua 5 (ESV)</vt:lpstr>
      <vt:lpstr>Joshua 5 (ESV)</vt:lpstr>
      <vt:lpstr>Adjust our Priorities</vt:lpstr>
      <vt:lpstr>Adjust our Priorities</vt:lpstr>
      <vt:lpstr>Adjust our Priorities</vt:lpstr>
      <vt:lpstr>Adjust our Priorities</vt:lpstr>
      <vt:lpstr>Act on God’s Word</vt:lpstr>
      <vt:lpstr>Act on God’s Word</vt:lpstr>
      <vt:lpstr>Act on God’s Word</vt:lpstr>
      <vt:lpstr>Act on God’s Word</vt:lpstr>
      <vt:lpstr>Acknowledge God</vt:lpstr>
      <vt:lpstr>Acknowledge God</vt:lpstr>
      <vt:lpstr>Acknowledge God</vt:lpstr>
      <vt:lpstr>Acknowledge God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Ang Kheng San Cecil</dc:creator>
  <cp:lastModifiedBy>Ang Kheng San Cecil</cp:lastModifiedBy>
  <cp:revision>40</cp:revision>
  <dcterms:modified xsi:type="dcterms:W3CDTF">2019-12-28T11:09:51Z</dcterms:modified>
</cp:coreProperties>
</file>